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82" r:id="rId3"/>
    <p:sldId id="1080" r:id="rId4"/>
    <p:sldId id="1093" r:id="rId5"/>
    <p:sldId id="1094" r:id="rId6"/>
    <p:sldId id="60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093"/>
            <p14:sldId id="1094"/>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9" autoAdjust="0"/>
    <p:restoredTop sz="96447" autoAdjust="0"/>
  </p:normalViewPr>
  <p:slideViewPr>
    <p:cSldViewPr snapToGrid="0">
      <p:cViewPr varScale="1">
        <p:scale>
          <a:sx n="114" d="100"/>
          <a:sy n="114" d="100"/>
        </p:scale>
        <p:origin x="636"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2021-01-28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Using interpolating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Using interpolating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Using interpolating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Using interpolating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interpolating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1" name="Audio 10">
            <a:hlinkClick r:id="" action="ppaction://media"/>
            <a:extLst>
              <a:ext uri="{FF2B5EF4-FFF2-40B4-BE49-F238E27FC236}">
                <a16:creationId xmlns:a16="http://schemas.microsoft.com/office/drawing/2014/main" id="{DB437311-9154-4DCF-9E8F-11DDB8B49E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11944"/>
    </mc:Choice>
    <mc:Fallback>
      <p:transition spd="slow" advTm="11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7" name="Audio 6">
            <a:hlinkClick r:id="" action="ppaction://media"/>
            <a:extLst>
              <a:ext uri="{FF2B5EF4-FFF2-40B4-BE49-F238E27FC236}">
                <a16:creationId xmlns:a16="http://schemas.microsoft.com/office/drawing/2014/main" id="{552E99E1-BF8D-4AB8-B73F-CB7EA44F3D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3802"/>
    </mc:Choice>
    <mc:Fallback xmlns="">
      <p:transition spd="slow" advTm="3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Describe the assumptions that will be made in the </a:t>
            </a:r>
            <a:br>
              <a:rPr lang="en-US" dirty="0"/>
            </a:br>
            <a:r>
              <a:rPr lang="en-US" dirty="0"/>
              <a:t>next three sub-topics</a:t>
            </a:r>
          </a:p>
          <a:p>
            <a:pPr lvl="1"/>
            <a:r>
              <a:rPr lang="en-US" dirty="0"/>
              <a:t>Explain how we are assuming negligible error</a:t>
            </a:r>
          </a:p>
          <a:p>
            <a:pPr lvl="1"/>
            <a:r>
              <a:rPr lang="en-US" dirty="0"/>
              <a:t>Look at what information we are trying to extract from</a:t>
            </a:r>
            <a:br>
              <a:rPr lang="en-US" dirty="0"/>
            </a:br>
            <a:r>
              <a:rPr lang="en-US" dirty="0"/>
              <a:t>these readings</a:t>
            </a:r>
          </a:p>
          <a:p>
            <a:pPr lvl="1"/>
            <a:endParaRPr lang="en-US" cap="small" dirty="0"/>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11" name="Audio 10">
            <a:hlinkClick r:id="" action="ppaction://media"/>
            <a:extLst>
              <a:ext uri="{FF2B5EF4-FFF2-40B4-BE49-F238E27FC236}">
                <a16:creationId xmlns:a16="http://schemas.microsoft.com/office/drawing/2014/main" id="{AD151BC6-215A-49BA-90DD-F295D23C12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35139"/>
    </mc:Choice>
    <mc:Fallback>
      <p:transition spd="slow" advTm="351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Representing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Recall that we have pointed out that sensors are generally sampled periodically</a:t>
            </a:r>
          </a:p>
          <a:p>
            <a:pPr lvl="1"/>
            <a:r>
              <a:rPr lang="en-US" dirty="0"/>
              <a:t>The next three topics will attempt to:</a:t>
            </a:r>
          </a:p>
          <a:p>
            <a:pPr lvl="2"/>
            <a:r>
              <a:rPr lang="en-US" dirty="0"/>
              <a:t>Evaluate an interpolating polynomial at a point close to </a:t>
            </a:r>
            <a:r>
              <a:rPr lang="en-US" i="1" dirty="0" err="1">
                <a:latin typeface="Times New Roman" panose="02020603050405020304" pitchFamily="18" charset="0"/>
              </a:rPr>
              <a:t>x</a:t>
            </a:r>
            <a:r>
              <a:rPr lang="en-US" i="1" baseline="-25000" dirty="0" err="1">
                <a:latin typeface="Times New Roman" panose="02020603050405020304" pitchFamily="18" charset="0"/>
              </a:rPr>
              <a:t>k</a:t>
            </a:r>
            <a:endParaRPr lang="en-US" dirty="0">
              <a:latin typeface="Times New Roman" panose="02020603050405020304" pitchFamily="18" charset="0"/>
            </a:endParaRPr>
          </a:p>
          <a:p>
            <a:pPr lvl="2"/>
            <a:r>
              <a:rPr lang="en-US" dirty="0"/>
              <a:t>Estimate the derivative at the point </a:t>
            </a:r>
            <a:r>
              <a:rPr lang="en-US" i="1" dirty="0" err="1">
                <a:latin typeface="Times New Roman" panose="02020603050405020304" pitchFamily="18" charset="0"/>
              </a:rPr>
              <a:t>x</a:t>
            </a:r>
            <a:r>
              <a:rPr lang="en-US" i="1" baseline="-25000" dirty="0" err="1">
                <a:latin typeface="Times New Roman" panose="02020603050405020304" pitchFamily="18" charset="0"/>
              </a:rPr>
              <a:t>k</a:t>
            </a:r>
            <a:endParaRPr lang="en-US" dirty="0"/>
          </a:p>
          <a:p>
            <a:pPr lvl="2"/>
            <a:r>
              <a:rPr lang="en-US" dirty="0"/>
              <a:t>Estimate an integral from some point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 – </a:t>
            </a:r>
            <a:r>
              <a:rPr lang="en-US" i="1" baseline="-25000" dirty="0">
                <a:latin typeface="Times New Roman" panose="02020603050405020304" pitchFamily="18" charset="0"/>
              </a:rPr>
              <a:t>n</a:t>
            </a:r>
            <a:r>
              <a:rPr lang="en-US" dirty="0"/>
              <a:t> up to </a:t>
            </a:r>
            <a:r>
              <a:rPr lang="en-US" i="1" dirty="0" err="1">
                <a:latin typeface="Times New Roman" panose="02020603050405020304" pitchFamily="18" charset="0"/>
              </a:rPr>
              <a:t>x</a:t>
            </a:r>
            <a:r>
              <a:rPr lang="en-US" i="1" baseline="-25000" dirty="0" err="1">
                <a:latin typeface="Times New Roman" panose="02020603050405020304" pitchFamily="18" charset="0"/>
              </a:rPr>
              <a:t>k</a:t>
            </a:r>
            <a:endParaRPr lang="en-US" i="1" baseline="-25000" dirty="0">
              <a:latin typeface="Times New Roman" panose="02020603050405020304" pitchFamily="18" charset="0"/>
            </a:endParaRPr>
          </a:p>
          <a:p>
            <a:pPr lvl="1"/>
            <a:r>
              <a:rPr lang="en-US" dirty="0"/>
              <a:t>We will assume negligible error in</a:t>
            </a:r>
            <a:br>
              <a:rPr lang="en-US" dirty="0"/>
            </a:br>
            <a:r>
              <a:rPr lang="en-US" dirty="0"/>
              <a:t>the readings or values of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endParaRPr lang="en-US" dirty="0"/>
          </a:p>
          <a:p>
            <a:pPr lvl="2"/>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sp>
        <p:nvSpPr>
          <p:cNvPr id="26" name="Freeform: Shape 25">
            <a:extLst>
              <a:ext uri="{FF2B5EF4-FFF2-40B4-BE49-F238E27FC236}">
                <a16:creationId xmlns:a16="http://schemas.microsoft.com/office/drawing/2014/main" id="{B396F8B4-8C74-49D0-8405-B29D2FFD7942}"/>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0BA458BB-F449-4D19-A56F-23BD9EB190EF}"/>
              </a:ext>
            </a:extLst>
          </p:cNvPr>
          <p:cNvSpPr/>
          <p:nvPr/>
        </p:nvSpPr>
        <p:spPr>
          <a:xfrm>
            <a:off x="3469452" y="57670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3EDB183E-610B-48BF-8771-0E12C2E68FD1}"/>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247EAE4-7491-47C2-9614-6B6D511676BD}"/>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4" name="Straight Connector 33">
            <a:extLst>
              <a:ext uri="{FF2B5EF4-FFF2-40B4-BE49-F238E27FC236}">
                <a16:creationId xmlns:a16="http://schemas.microsoft.com/office/drawing/2014/main" id="{B2FBDE57-EF26-47FB-A0CA-D0BDA5C5219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2DCB91-6762-4EA7-9454-7E970D3AFE72}"/>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AB4451D-CCDE-4930-9F67-4BEF4FFD8D5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CE10B179-F9EF-4BCA-B750-7453041AC0D7}"/>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177CB7E-CD6B-4D69-84FB-218315898304}"/>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6375E2A1-4E75-4AC1-825E-4C6474DE7A96}"/>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8EF0500-0DC4-44AA-9A4B-91EE235B60AB}"/>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697C6D92-1631-49CD-869E-6329CA62D2EC}"/>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12AC6F7-1837-4B3A-A69A-F6C2F9C1E45F}"/>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50" name="Straight Connector 49">
            <a:extLst>
              <a:ext uri="{FF2B5EF4-FFF2-40B4-BE49-F238E27FC236}">
                <a16:creationId xmlns:a16="http://schemas.microsoft.com/office/drawing/2014/main" id="{842E0E12-7F67-4DAE-8758-C00EA6A146EC}"/>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F64A027-E97D-464F-B600-D8ED765589F0}"/>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52" name="Oval 51">
            <a:extLst>
              <a:ext uri="{FF2B5EF4-FFF2-40B4-BE49-F238E27FC236}">
                <a16:creationId xmlns:a16="http://schemas.microsoft.com/office/drawing/2014/main" id="{1971A4D7-50A2-4A50-B17B-E21181786BA0}"/>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F1FACBC-AAE0-4330-BCD6-5DFA2E524022}"/>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814D751-508B-4203-9A7F-0E027175EDCF}"/>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C0A81BB-8432-40E9-A5D6-8CA92195569D}"/>
              </a:ext>
            </a:extLst>
          </p:cNvPr>
          <p:cNvSpPr/>
          <p:nvPr/>
        </p:nvSpPr>
        <p:spPr>
          <a:xfrm>
            <a:off x="7240476" y="42969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5872E1F-9991-4159-BAAB-ECCBAF037648}"/>
              </a:ext>
            </a:extLst>
          </p:cNvPr>
          <p:cNvSpPr txBox="1"/>
          <p:nvPr/>
        </p:nvSpPr>
        <p:spPr>
          <a:xfrm>
            <a:off x="3010273" y="5288965"/>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E81C2B24-E159-40D9-A307-CA9DC2AACFA5}"/>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9AAEB284-A695-4BA6-8B24-1222872B7363}"/>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DA5590B9-01E3-4376-8ED0-AD56BED0B8D9}"/>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57B1F0CF-701F-462C-B02B-01C6CE4BDFD5}"/>
              </a:ext>
            </a:extLst>
          </p:cNvPr>
          <p:cNvSpPr txBox="1"/>
          <p:nvPr/>
        </p:nvSpPr>
        <p:spPr>
          <a:xfrm>
            <a:off x="6545156" y="3863181"/>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pic>
        <p:nvPicPr>
          <p:cNvPr id="23" name="Audio 22">
            <a:hlinkClick r:id="" action="ppaction://media"/>
            <a:extLst>
              <a:ext uri="{FF2B5EF4-FFF2-40B4-BE49-F238E27FC236}">
                <a16:creationId xmlns:a16="http://schemas.microsoft.com/office/drawing/2014/main" id="{B3DE65CA-983D-451E-B2A1-98380CEB6204}"/>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50680825"/>
      </p:ext>
    </p:extLst>
  </p:cSld>
  <p:clrMapOvr>
    <a:masterClrMapping/>
  </p:clrMapOvr>
  <mc:AlternateContent xmlns:mc="http://schemas.openxmlformats.org/markup-compatibility/2006">
    <mc:Choice xmlns:p14="http://schemas.microsoft.com/office/powerpoint/2010/main" Requires="p14">
      <p:transition spd="slow" p14:dur="2000" advTm="61143"/>
    </mc:Choice>
    <mc:Fallback>
      <p:transition spd="slow" advTm="61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Representing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 each case, we will assume that the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i="1" dirty="0"/>
              <a:t> </a:t>
            </a:r>
            <a:r>
              <a:rPr lang="en-US" dirty="0"/>
              <a:t>values are equally spaced, so in general</a:t>
            </a:r>
          </a:p>
          <a:p>
            <a:pPr marL="0" indent="0" algn="ctr">
              <a:buNone/>
            </a:pP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kh</a:t>
            </a:r>
            <a:r>
              <a:rPr lang="en-US" dirty="0">
                <a:latin typeface="Times New Roman" panose="02020603050405020304" pitchFamily="18" charset="0"/>
              </a:rPr>
              <a:t> </a:t>
            </a:r>
          </a:p>
          <a:p>
            <a:pPr lvl="1"/>
            <a:r>
              <a:rPr lang="en-US" dirty="0"/>
              <a:t>Also, it follows, therefore, that:</a:t>
            </a:r>
          </a:p>
          <a:p>
            <a:pPr marL="0" indent="0" algn="ctr">
              <a:buNone/>
            </a:pP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 – 1</a:t>
            </a:r>
            <a:r>
              <a:rPr lang="en-US" dirty="0">
                <a:latin typeface="Times New Roman" panose="02020603050405020304" pitchFamily="18" charset="0"/>
              </a:rPr>
              <a:t> =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h</a:t>
            </a:r>
            <a:r>
              <a:rPr lang="en-US" dirty="0">
                <a:latin typeface="Times New Roman" panose="02020603050405020304" pitchFamily="18" charset="0"/>
              </a:rPr>
              <a:t> </a:t>
            </a:r>
            <a:endParaRPr lang="en-US" dirty="0"/>
          </a:p>
          <a:p>
            <a:pPr marL="0" indent="0" algn="ctr">
              <a:buNone/>
            </a:pP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 + 1</a:t>
            </a:r>
            <a:r>
              <a:rPr lang="en-US" dirty="0">
                <a:latin typeface="Times New Roman" panose="02020603050405020304" pitchFamily="18" charset="0"/>
              </a:rPr>
              <a:t> =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h</a:t>
            </a: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A7FD48F-5893-432E-90DE-D4890CD4723F}"/>
              </a:ext>
            </a:extLst>
          </p:cNvPr>
          <p:cNvSpPr/>
          <p:nvPr/>
        </p:nvSpPr>
        <p:spPr>
          <a:xfrm>
            <a:off x="3469452" y="57670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BF00F5E-ED7E-46A1-8C91-5AEA30F0EAFE}"/>
              </a:ext>
            </a:extLst>
          </p:cNvPr>
          <p:cNvSpPr/>
          <p:nvPr/>
        </p:nvSpPr>
        <p:spPr>
          <a:xfrm>
            <a:off x="7240476" y="42969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3F696C90-DD1A-46B5-B87B-5E79BE9A6D8E}"/>
              </a:ext>
            </a:extLst>
          </p:cNvPr>
          <p:cNvSpPr txBox="1"/>
          <p:nvPr/>
        </p:nvSpPr>
        <p:spPr>
          <a:xfrm>
            <a:off x="3010273" y="5288965"/>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63255033-449B-4D43-9A22-DA94D1C2A278}"/>
              </a:ext>
            </a:extLst>
          </p:cNvPr>
          <p:cNvSpPr txBox="1"/>
          <p:nvPr/>
        </p:nvSpPr>
        <p:spPr>
          <a:xfrm>
            <a:off x="6545156" y="3863181"/>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pic>
        <p:nvPicPr>
          <p:cNvPr id="57" name="Audio 56">
            <a:hlinkClick r:id="" action="ppaction://media"/>
            <a:extLst>
              <a:ext uri="{FF2B5EF4-FFF2-40B4-BE49-F238E27FC236}">
                <a16:creationId xmlns:a16="http://schemas.microsoft.com/office/drawing/2014/main" id="{071C0391-4F9C-4ECC-BD33-365A4EC0079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71067001"/>
      </p:ext>
    </p:extLst>
  </p:cSld>
  <p:clrMapOvr>
    <a:masterClrMapping/>
  </p:clrMapOvr>
  <mc:AlternateContent xmlns:mc="http://schemas.openxmlformats.org/markup-compatibility/2006">
    <mc:Choice xmlns:p14="http://schemas.microsoft.com/office/powerpoint/2010/main" Requires="p14">
      <p:transition spd="slow" p14:dur="2000" advTm="31795"/>
    </mc:Choice>
    <mc:Fallback>
      <p:transition spd="slow" advTm="31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Once we have examined these approaches,</a:t>
            </a:r>
            <a:br>
              <a:rPr lang="en-US" dirty="0"/>
            </a:br>
            <a:r>
              <a:rPr lang="en-US" dirty="0"/>
              <a:t>we will proceed to look at techniques that can be used when there are significant errors in the readings</a:t>
            </a:r>
          </a:p>
          <a:p>
            <a:pPr lvl="1"/>
            <a:r>
              <a:rPr lang="en-US" dirty="0"/>
              <a:t>These errors may be due to difficulty in making readings or limitations on the sensors in question</a:t>
            </a:r>
          </a:p>
          <a:p>
            <a:pPr lvl="1"/>
            <a:r>
              <a:rPr lang="en-US" dirty="0"/>
              <a:t>For example, GPS is only so accurate to approximately 4 m</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pic>
        <p:nvPicPr>
          <p:cNvPr id="8" name="Audio 7">
            <a:hlinkClick r:id="" action="ppaction://media"/>
            <a:extLst>
              <a:ext uri="{FF2B5EF4-FFF2-40B4-BE49-F238E27FC236}">
                <a16:creationId xmlns:a16="http://schemas.microsoft.com/office/drawing/2014/main" id="{C48EA861-1809-4CB5-8E40-E31700005C7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526472938"/>
      </p:ext>
    </p:extLst>
  </p:cSld>
  <p:clrMapOvr>
    <a:masterClrMapping/>
  </p:clrMapOvr>
  <mc:AlternateContent xmlns:mc="http://schemas.openxmlformats.org/markup-compatibility/2006">
    <mc:Choice xmlns:p14="http://schemas.microsoft.com/office/powerpoint/2010/main" Requires="p14">
      <p:transition spd="slow" p14:dur="2000" advTm="67203"/>
    </mc:Choice>
    <mc:Fallback>
      <p:transition spd="slow" advTm="67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Understand that in the next three sub-topics,</a:t>
            </a:r>
            <a:br>
              <a:rPr lang="en-US" dirty="0"/>
            </a:br>
            <a:r>
              <a:rPr lang="en-US" dirty="0"/>
              <a:t>		we will use interpolating polynomials</a:t>
            </a:r>
          </a:p>
          <a:p>
            <a:pPr lvl="1"/>
            <a:r>
              <a:rPr lang="en-US" dirty="0">
                <a:latin typeface="Times New Roman" panose="02020603050405020304" pitchFamily="18" charset="0"/>
              </a:rPr>
              <a:t>Understand that the errors in the sampled values are assumed</a:t>
            </a:r>
            <a:br>
              <a:rPr lang="en-US" dirty="0">
                <a:latin typeface="Times New Roman" panose="02020603050405020304" pitchFamily="18" charset="0"/>
              </a:rPr>
            </a:br>
            <a:r>
              <a:rPr lang="en-US" dirty="0">
                <a:latin typeface="Times New Roman" panose="02020603050405020304" pitchFamily="18" charset="0"/>
              </a:rPr>
              <a:t>to be negligible</a:t>
            </a:r>
          </a:p>
          <a:p>
            <a:pPr lvl="1"/>
            <a:r>
              <a:rPr lang="en-US" dirty="0">
                <a:latin typeface="Times New Roman" panose="02020603050405020304" pitchFamily="18" charset="0"/>
              </a:rPr>
              <a:t>Know that in the following topic, we will look at solutions that</a:t>
            </a:r>
            <a:br>
              <a:rPr lang="en-US" dirty="0">
                <a:latin typeface="Times New Roman" panose="02020603050405020304" pitchFamily="18" charset="0"/>
              </a:rPr>
            </a:br>
            <a:r>
              <a:rPr lang="en-US" dirty="0">
                <a:latin typeface="Times New Roman" panose="02020603050405020304" pitchFamily="18" charset="0"/>
              </a:rPr>
              <a:t>don’t necessarily assume negligible error</a:t>
            </a: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14" name="Audio 13">
            <a:hlinkClick r:id="" action="ppaction://media"/>
            <a:extLst>
              <a:ext uri="{FF2B5EF4-FFF2-40B4-BE49-F238E27FC236}">
                <a16:creationId xmlns:a16="http://schemas.microsoft.com/office/drawing/2014/main" id="{B92E7FD3-E127-4E7F-B4FC-C170EA6CF22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advTm="43358"/>
    </mc:Choice>
    <mc:Fallback>
      <p:transition spd="slow" advTm="43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https://en.wikipedia.org/wiki/Polynomial_interpolation</a:t>
            </a:r>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5" name="Audio 4">
            <a:hlinkClick r:id="" action="ppaction://media"/>
            <a:extLst>
              <a:ext uri="{FF2B5EF4-FFF2-40B4-BE49-F238E27FC236}">
                <a16:creationId xmlns:a16="http://schemas.microsoft.com/office/drawing/2014/main" id="{928CDBF0-D9DC-4A82-87AE-A279DFA76C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1728"/>
    </mc:Choice>
    <mc:Fallback xmlns="">
      <p:transition spd="slow" advTm="1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7" name="Audio 6">
            <a:hlinkClick r:id="" action="ppaction://media"/>
            <a:extLst>
              <a:ext uri="{FF2B5EF4-FFF2-40B4-BE49-F238E27FC236}">
                <a16:creationId xmlns:a16="http://schemas.microsoft.com/office/drawing/2014/main" id="{718CC8B1-5C10-42BE-A05E-D186C74E8F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21"/>
    </mc:Choice>
    <mc:Fallback xmlns="">
      <p:transition spd="slow" advTm="1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pic>
        <p:nvPicPr>
          <p:cNvPr id="8" name="Audio 7">
            <a:hlinkClick r:id="" action="ppaction://media"/>
            <a:extLst>
              <a:ext uri="{FF2B5EF4-FFF2-40B4-BE49-F238E27FC236}">
                <a16:creationId xmlns:a16="http://schemas.microsoft.com/office/drawing/2014/main" id="{D23E4374-F87D-4214-96CF-B496C02A73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890"/>
    </mc:Choice>
    <mc:Fallback xmlns="">
      <p:transition spd="slow" advTm="1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2|3.6|8.2|4.7|9.7"/>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20.1|13.4"/>
</p:tagLst>
</file>

<file path=ppt/tags/tag4.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94136</TotalTime>
  <Words>620</Words>
  <Application>Microsoft Office PowerPoint</Application>
  <PresentationFormat>On-screen Show (4:3)</PresentationFormat>
  <Paragraphs>81</Paragraphs>
  <Slides>10</Slides>
  <Notes>0</Notes>
  <HiddenSlides>0</HiddenSlides>
  <MMClips>10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Bookman Old Style</vt:lpstr>
      <vt:lpstr>Calibri</vt:lpstr>
      <vt:lpstr>Cambria</vt:lpstr>
      <vt:lpstr>Consolas</vt:lpstr>
      <vt:lpstr>Constantia</vt:lpstr>
      <vt:lpstr>Georgia</vt:lpstr>
      <vt:lpstr>Times New Roman</vt:lpstr>
      <vt:lpstr>Office Theme</vt:lpstr>
      <vt:lpstr>Using interpolating polynomials</vt:lpstr>
      <vt:lpstr>Introduction</vt:lpstr>
      <vt:lpstr>Representing a polynomial</vt:lpstr>
      <vt:lpstr>Representing a polynomial</vt:lpstr>
      <vt:lpstr>Looking ahead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1647</cp:revision>
  <dcterms:created xsi:type="dcterms:W3CDTF">2020-04-30T19:27:29Z</dcterms:created>
  <dcterms:modified xsi:type="dcterms:W3CDTF">2021-01-31T02:43:10Z</dcterms:modified>
</cp:coreProperties>
</file>